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gif" ContentType="image/gif"/>
  <Override PartName="/ppt/media/image6.wmf" ContentType="image/x-wmf"/>
  <Override PartName="/ppt/media/image4.png" ContentType="image/png"/>
  <Override PartName="/ppt/media/image5.wmf" ContentType="image/x-wmf"/>
  <Override PartName="/ppt/media/image8.jpeg" ContentType="image/jpeg"/>
  <Override PartName="/ppt/media/image7.jpeg" ContentType="image/jpe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3327A6-E2E7-4FF0-A670-0582D8AC54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9EE8B4-BF2B-4CAE-B8E5-C8C0A8F228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B1A989-1492-4FFF-8335-2BC562CDC8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783249-721C-4DB6-AA37-638BAC27DF5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60A765-6447-46F7-8BAE-E0E27EBAE7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FEBD5D-FAED-4CDB-A358-C7298B6283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EC9C07-B31E-48F2-84C0-BCE1CFD55E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3E364A-43BE-4143-B657-F9E7B1524D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1FCD98-5426-4ED0-96A5-67D4F00630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CFADCD-B1B3-4249-8E9F-E61FAEF5F8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CF2B8D-FF5F-4A4A-BE69-CF44D4923B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FF344C-6D5E-40CA-B359-809F130A11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C72EADB-BD83-4C50-9516-7619698A60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3B7C2D-D181-42EB-802A-5A0734D939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CC0032-030B-4133-A42A-9563DA02CA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9AD622-4A89-4961-9E67-193C1723857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AA16884-43F9-4F55-8379-31F3E8B4F37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E2C1C4-2CD8-468A-A89E-DEDFA831BB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0732DA-D2C8-41A1-AE1B-6019FFF697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84EE42-C2EE-4DA3-A421-F703E12C1D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E50205-770C-4B0F-8926-0215F4BF03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1787FB-A83D-4981-88CF-836BADCF28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440871-BEC3-4766-9232-ADFB751264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6F6DD1-2988-4246-9EEA-45A6C0A96C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>
                <a:gd name="textAreaLeft" fmla="*/ 0 w 99360"/>
                <a:gd name="textAreaRight" fmla="*/ 100800 w 99360"/>
                <a:gd name="textAreaTop" fmla="*/ 0 h 624600"/>
                <a:gd name="textAreaBottom" fmla="*/ 626040 h 62460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>
                <a:gd name="textAreaLeft" fmla="*/ 0 w 645120"/>
                <a:gd name="textAreaRight" fmla="*/ 646560 w 645120"/>
                <a:gd name="textAreaTop" fmla="*/ 0 h 2320920"/>
                <a:gd name="textAreaBottom" fmla="*/ 2322360 h 232092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>
                <a:gd name="textAreaLeft" fmla="*/ 0 w 608040"/>
                <a:gd name="textAreaRight" fmla="*/ 609480 w 608040"/>
                <a:gd name="textAreaTop" fmla="*/ 0 h 1418760"/>
                <a:gd name="textAreaBottom" fmla="*/ 1420200 h 141876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>
                <a:gd name="textAreaLeft" fmla="*/ 0 w 169920"/>
                <a:gd name="textAreaRight" fmla="*/ 171360 w 169920"/>
                <a:gd name="textAreaTop" fmla="*/ 0 h 362160"/>
                <a:gd name="textAreaBottom" fmla="*/ 363600 h 36216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>
                <a:gd name="textAreaLeft" fmla="*/ 0 w 820440"/>
                <a:gd name="textAreaRight" fmla="*/ 821880 w 820440"/>
                <a:gd name="textAreaTop" fmla="*/ 0 h 3327120"/>
                <a:gd name="textAreaBottom" fmla="*/ 3328560 h 3327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>
                <a:gd name="textAreaLeft" fmla="*/ 0 w 104760"/>
                <a:gd name="textAreaRight" fmla="*/ 106200 w 104760"/>
                <a:gd name="textAreaTop" fmla="*/ 0 h 2926440"/>
                <a:gd name="textAreaBottom" fmla="*/ 2927880 h 2926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492480"/>
                <a:gd name="textAreaBottom" fmla="*/ 493920 h 49248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>
                <a:gd name="textAreaLeft" fmla="*/ 0 w 188640"/>
                <a:gd name="textAreaRight" fmla="*/ 190080 w 188640"/>
                <a:gd name="textAreaTop" fmla="*/ 0 h 1023480"/>
                <a:gd name="textAreaBottom" fmla="*/ 1024920 h 102348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>
                <a:gd name="textAreaLeft" fmla="*/ 0 w 2074680"/>
                <a:gd name="textAreaRight" fmla="*/ 2076120 w 2074680"/>
                <a:gd name="textAreaTop" fmla="*/ 0 h 4046760"/>
                <a:gd name="textAreaBottom" fmla="*/ 4048200 h 404676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>
                <a:gd name="textAreaLeft" fmla="*/ 0 w 160560"/>
                <a:gd name="textAreaRight" fmla="*/ 162000 w 160560"/>
                <a:gd name="textAreaTop" fmla="*/ 0 h 335880"/>
                <a:gd name="textAreaBottom" fmla="*/ 337320 h 335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>
                <a:gd name="textAreaLeft" fmla="*/ 0 w 36000"/>
                <a:gd name="textAreaRight" fmla="*/ 37440 w 36000"/>
                <a:gd name="textAreaTop" fmla="*/ 0 h 220320"/>
                <a:gd name="textAreaBottom" fmla="*/ 221760 h 22032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>
                <a:gd name="textAreaLeft" fmla="*/ 0 w 237240"/>
                <a:gd name="textAreaRight" fmla="*/ 238680 w 237240"/>
                <a:gd name="textAreaTop" fmla="*/ 0 h 621000"/>
                <a:gd name="textAreaBottom" fmla="*/ 622440 h 62100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>
                <a:gd name="textAreaLeft" fmla="*/ 0 w 492840"/>
                <a:gd name="textAreaRight" fmla="*/ 494280 w 492840"/>
                <a:gd name="textAreaTop" fmla="*/ 0 h 4399560"/>
                <a:gd name="textAreaBottom" fmla="*/ 4401000 h 43995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>
                <a:gd name="textAreaLeft" fmla="*/ 0 w 421920"/>
                <a:gd name="textAreaRight" fmla="*/ 423360 w 421920"/>
                <a:gd name="textAreaTop" fmla="*/ 0 h 1579320"/>
                <a:gd name="textAreaBottom" fmla="*/ 1580760 h 157932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>
                <a:gd name="textAreaLeft" fmla="*/ 0 w 429480"/>
                <a:gd name="textAreaRight" fmla="*/ 430920 w 429480"/>
                <a:gd name="textAreaTop" fmla="*/ 0 h 989280"/>
                <a:gd name="textAreaBottom" fmla="*/ 990720 h 9892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>
                <a:gd name="textAreaLeft" fmla="*/ 0 w 550440"/>
                <a:gd name="textAreaRight" fmla="*/ 551880 w 550440"/>
                <a:gd name="textAreaTop" fmla="*/ 0 h 2234520"/>
                <a:gd name="textAreaBottom" fmla="*/ 2235960 h 22345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>
                <a:gd name="textAreaLeft" fmla="*/ 0 w 172800"/>
                <a:gd name="textAreaRight" fmla="*/ 174240 w 172800"/>
                <a:gd name="textAreaTop" fmla="*/ 0 h 3025800"/>
                <a:gd name="textAreaBottom" fmla="*/ 3027240 h 30258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>
                <a:gd name="textAreaLeft" fmla="*/ 0 w 132840"/>
                <a:gd name="textAreaRight" fmla="*/ 134280 w 132840"/>
                <a:gd name="textAreaTop" fmla="*/ 0 h 280080"/>
                <a:gd name="textAreaBottom" fmla="*/ 281520 h 2800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510120"/>
                <a:gd name="textAreaBottom" fmla="*/ 511560 h 51012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>
                <a:gd name="textAreaLeft" fmla="*/ 0 w 1408680"/>
                <a:gd name="textAreaRight" fmla="*/ 1410120 w 1408680"/>
                <a:gd name="textAreaTop" fmla="*/ 0 h 2715480"/>
                <a:gd name="textAreaBottom" fmla="*/ 2716920 h 271548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>
                <a:gd name="textAreaLeft" fmla="*/ 0 w 119160"/>
                <a:gd name="textAreaRight" fmla="*/ 120600 w 119160"/>
                <a:gd name="textAreaTop" fmla="*/ 0 h 251640"/>
                <a:gd name="textAreaBottom" fmla="*/ 253080 h 251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>
                <a:gd name="textAreaLeft" fmla="*/ 0 w 136440"/>
                <a:gd name="textAreaRight" fmla="*/ 137880 w 136440"/>
                <a:gd name="textAreaTop" fmla="*/ 0 h 672840"/>
                <a:gd name="textAreaBottom" fmla="*/ 674280 h 67284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>
                <a:gd name="textAreaLeft" fmla="*/ 0 w 36720"/>
                <a:gd name="textAreaRight" fmla="*/ 38160 w 36720"/>
                <a:gd name="textAreaTop" fmla="*/ 0 h 226440"/>
                <a:gd name="textAreaBottom" fmla="*/ 227880 h 226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>
                <a:gd name="textAreaLeft" fmla="*/ 0 w 209160"/>
                <a:gd name="textAreaRight" fmla="*/ 210600 w 209160"/>
                <a:gd name="textAreaTop" fmla="*/ 0 h 529200"/>
                <a:gd name="textAreaBottom" fmla="*/ 530640 h 5292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Freeform 6"/>
          <p:cNvSpPr/>
          <p:nvPr/>
        </p:nvSpPr>
        <p:spPr>
          <a:xfrm>
            <a:off x="0" y="4323960"/>
            <a:ext cx="1743120" cy="777240"/>
          </a:xfrm>
          <a:custGeom>
            <a:avLst/>
            <a:gdLst>
              <a:gd name="textAreaLeft" fmla="*/ 0 w 1743120"/>
              <a:gd name="textAreaRight" fmla="*/ 1744560 w 1743120"/>
              <a:gd name="textAreaTop" fmla="*/ 0 h 777240"/>
              <a:gd name="textAreaBottom" fmla="*/ 778680 h 77724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86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2"/>
          </p:nvPr>
        </p:nvSpPr>
        <p:spPr>
          <a:xfrm>
            <a:off x="531720" y="4529520"/>
            <a:ext cx="7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5653ED-FA10-448A-A36F-EC7310DC8487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4800" cy="36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>
                <a:gd name="textAreaLeft" fmla="*/ 0 w 99360"/>
                <a:gd name="textAreaRight" fmla="*/ 100800 w 99360"/>
                <a:gd name="textAreaTop" fmla="*/ 0 h 624600"/>
                <a:gd name="textAreaBottom" fmla="*/ 626040 h 62460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>
                <a:gd name="textAreaLeft" fmla="*/ 0 w 645120"/>
                <a:gd name="textAreaRight" fmla="*/ 646560 w 645120"/>
                <a:gd name="textAreaTop" fmla="*/ 0 h 2320920"/>
                <a:gd name="textAreaBottom" fmla="*/ 2322360 h 232092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>
                <a:gd name="textAreaLeft" fmla="*/ 0 w 608040"/>
                <a:gd name="textAreaRight" fmla="*/ 609480 w 608040"/>
                <a:gd name="textAreaTop" fmla="*/ 0 h 1418760"/>
                <a:gd name="textAreaBottom" fmla="*/ 1420200 h 141876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>
                <a:gd name="textAreaLeft" fmla="*/ 0 w 169920"/>
                <a:gd name="textAreaRight" fmla="*/ 171360 w 169920"/>
                <a:gd name="textAreaTop" fmla="*/ 0 h 362160"/>
                <a:gd name="textAreaBottom" fmla="*/ 363600 h 36216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>
                <a:gd name="textAreaLeft" fmla="*/ 0 w 820440"/>
                <a:gd name="textAreaRight" fmla="*/ 821880 w 820440"/>
                <a:gd name="textAreaTop" fmla="*/ 0 h 3327120"/>
                <a:gd name="textAreaBottom" fmla="*/ 3328560 h 3327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>
                <a:gd name="textAreaLeft" fmla="*/ 0 w 104760"/>
                <a:gd name="textAreaRight" fmla="*/ 106200 w 104760"/>
                <a:gd name="textAreaTop" fmla="*/ 0 h 2926440"/>
                <a:gd name="textAreaBottom" fmla="*/ 2927880 h 2926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492480"/>
                <a:gd name="textAreaBottom" fmla="*/ 493920 h 49248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>
                <a:gd name="textAreaLeft" fmla="*/ 0 w 188640"/>
                <a:gd name="textAreaRight" fmla="*/ 190080 w 188640"/>
                <a:gd name="textAreaTop" fmla="*/ 0 h 1023480"/>
                <a:gd name="textAreaBottom" fmla="*/ 1024920 h 102348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>
                <a:gd name="textAreaLeft" fmla="*/ 0 w 2074680"/>
                <a:gd name="textAreaRight" fmla="*/ 2076120 w 2074680"/>
                <a:gd name="textAreaTop" fmla="*/ 0 h 4046760"/>
                <a:gd name="textAreaBottom" fmla="*/ 4048200 h 404676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>
                <a:gd name="textAreaLeft" fmla="*/ 0 w 160560"/>
                <a:gd name="textAreaRight" fmla="*/ 162000 w 160560"/>
                <a:gd name="textAreaTop" fmla="*/ 0 h 335880"/>
                <a:gd name="textAreaBottom" fmla="*/ 337320 h 335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>
                <a:gd name="textAreaLeft" fmla="*/ 0 w 36000"/>
                <a:gd name="textAreaRight" fmla="*/ 37440 w 36000"/>
                <a:gd name="textAreaTop" fmla="*/ 0 h 220320"/>
                <a:gd name="textAreaBottom" fmla="*/ 221760 h 22032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>
                <a:gd name="textAreaLeft" fmla="*/ 0 w 237240"/>
                <a:gd name="textAreaRight" fmla="*/ 238680 w 237240"/>
                <a:gd name="textAreaTop" fmla="*/ 0 h 621000"/>
                <a:gd name="textAreaBottom" fmla="*/ 622440 h 62100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>
                <a:gd name="textAreaLeft" fmla="*/ 0 w 492840"/>
                <a:gd name="textAreaRight" fmla="*/ 494280 w 492840"/>
                <a:gd name="textAreaTop" fmla="*/ 0 h 4399560"/>
                <a:gd name="textAreaBottom" fmla="*/ 4401000 h 43995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>
                <a:gd name="textAreaLeft" fmla="*/ 0 w 421920"/>
                <a:gd name="textAreaRight" fmla="*/ 423360 w 421920"/>
                <a:gd name="textAreaTop" fmla="*/ 0 h 1579320"/>
                <a:gd name="textAreaBottom" fmla="*/ 1580760 h 157932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>
                <a:gd name="textAreaLeft" fmla="*/ 0 w 429480"/>
                <a:gd name="textAreaRight" fmla="*/ 430920 w 429480"/>
                <a:gd name="textAreaTop" fmla="*/ 0 h 989280"/>
                <a:gd name="textAreaBottom" fmla="*/ 990720 h 9892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>
                <a:gd name="textAreaLeft" fmla="*/ 0 w 550440"/>
                <a:gd name="textAreaRight" fmla="*/ 551880 w 550440"/>
                <a:gd name="textAreaTop" fmla="*/ 0 h 2234520"/>
                <a:gd name="textAreaBottom" fmla="*/ 2235960 h 22345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>
                <a:gd name="textAreaLeft" fmla="*/ 0 w 172800"/>
                <a:gd name="textAreaRight" fmla="*/ 174240 w 172800"/>
                <a:gd name="textAreaTop" fmla="*/ 0 h 3025800"/>
                <a:gd name="textAreaBottom" fmla="*/ 3027240 h 30258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>
                <a:gd name="textAreaLeft" fmla="*/ 0 w 132840"/>
                <a:gd name="textAreaRight" fmla="*/ 134280 w 132840"/>
                <a:gd name="textAreaTop" fmla="*/ 0 h 280080"/>
                <a:gd name="textAreaBottom" fmla="*/ 281520 h 2800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510120"/>
                <a:gd name="textAreaBottom" fmla="*/ 511560 h 51012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>
                <a:gd name="textAreaLeft" fmla="*/ 0 w 1408680"/>
                <a:gd name="textAreaRight" fmla="*/ 1410120 w 1408680"/>
                <a:gd name="textAreaTop" fmla="*/ 0 h 2715480"/>
                <a:gd name="textAreaBottom" fmla="*/ 2716920 h 271548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>
                <a:gd name="textAreaLeft" fmla="*/ 0 w 119160"/>
                <a:gd name="textAreaRight" fmla="*/ 120600 w 119160"/>
                <a:gd name="textAreaTop" fmla="*/ 0 h 251640"/>
                <a:gd name="textAreaBottom" fmla="*/ 253080 h 251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>
                <a:gd name="textAreaLeft" fmla="*/ 0 w 136440"/>
                <a:gd name="textAreaRight" fmla="*/ 137880 w 136440"/>
                <a:gd name="textAreaTop" fmla="*/ 0 h 672840"/>
                <a:gd name="textAreaBottom" fmla="*/ 674280 h 67284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>
                <a:gd name="textAreaLeft" fmla="*/ 0 w 36720"/>
                <a:gd name="textAreaRight" fmla="*/ 38160 w 36720"/>
                <a:gd name="textAreaTop" fmla="*/ 0 h 226440"/>
                <a:gd name="textAreaBottom" fmla="*/ 227880 h 226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>
                <a:gd name="textAreaLeft" fmla="*/ 0 w 209160"/>
                <a:gd name="textAreaRight" fmla="*/ 210600 w 209160"/>
                <a:gd name="textAreaTop" fmla="*/ 0 h 529200"/>
                <a:gd name="textAreaBottom" fmla="*/ 530640 h 5292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cs-CZ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>
              <a:gd name="textAreaLeft" fmla="*/ 0 w 1587240"/>
              <a:gd name="textAreaRight" fmla="*/ 1588680 w 1587240"/>
              <a:gd name="textAreaTop" fmla="*/ 720 h 505800"/>
              <a:gd name="textAreaBottom" fmla="*/ 507960 h 5058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86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5"/>
          </p:nvPr>
        </p:nvSpPr>
        <p:spPr>
          <a:xfrm>
            <a:off x="531720" y="787680"/>
            <a:ext cx="7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7DA7A8-BC5C-40B7-9D2D-A3D66CBCF59D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&lt;číslo&gt;</a:t>
            </a:fld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4800" cy="36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340000" y="2880000"/>
            <a:ext cx="7379640" cy="14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4800" spc="-1" strike="noStrike">
                <a:solidFill>
                  <a:srgbClr val="262626"/>
                </a:solidFill>
                <a:latin typeface="Century Gothic"/>
              </a:rPr>
              <a:t>Portugalsko  </a:t>
            </a:r>
            <a:r>
              <a:rPr b="0" lang="cs-CZ" sz="3200" spc="-1" strike="noStrike">
                <a:solidFill>
                  <a:srgbClr val="262626"/>
                </a:solidFill>
                <a:latin typeface="Century Gothic"/>
              </a:rPr>
              <a:t>22.5. – 26.5. 2023</a:t>
            </a:r>
            <a:br>
              <a:rPr sz="3200"/>
            </a:br>
            <a:r>
              <a:rPr b="1" lang="cs-CZ" sz="3200" spc="-1" strike="noStrike">
                <a:solidFill>
                  <a:srgbClr val="262626"/>
                </a:solidFill>
                <a:latin typeface="Century Gothic"/>
              </a:rPr>
              <a:t>Madeira  </a:t>
            </a:r>
            <a:r>
              <a:rPr b="0" lang="cs-CZ" sz="3200" spc="-1" strike="noStrike">
                <a:solidFill>
                  <a:srgbClr val="262626"/>
                </a:solidFill>
                <a:latin typeface="Century Gothic"/>
              </a:rPr>
              <a:t>                7.8. – 11. 8 2023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2589120" y="4634280"/>
            <a:ext cx="8913960" cy="148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800" spc="-1" strike="noStrike">
                <a:solidFill>
                  <a:srgbClr val="595959"/>
                </a:solidFill>
                <a:latin typeface="Century Gothic"/>
              </a:rPr>
              <a:t>Projekt : Vzdělávání v zemědělství s ohledem na změny klimatu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800" spc="-1" strike="noStrike">
                <a:solidFill>
                  <a:srgbClr val="595959"/>
                </a:solidFill>
                <a:latin typeface="Century Gothic"/>
              </a:rPr>
              <a:t>Číslo projektu: 2022-1-CZ01-KA122-ADU-000075949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                                       </a:t>
            </a: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cs-CZ" sz="1000" spc="-1" strike="noStrike">
                <a:solidFill>
                  <a:srgbClr val="000000"/>
                </a:solidFill>
                <a:latin typeface="Arial"/>
              </a:rPr>
              <a:t>Spolek absolventů a přátel zemědělské školy v Chrudimi z.s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418920" y="900000"/>
            <a:ext cx="1801080" cy="180108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9180000" y="3600000"/>
            <a:ext cx="2159640" cy="215964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6120000" y="747720"/>
            <a:ext cx="3420000" cy="137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Farm Mr. Humbertos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rodinná farma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produkce banánů a hroznového vína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banány plodí jako dvouletá bylina – produkce z 1 rostliny je asi 70 kg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závlaha je prováděna částečně levádami, ale 60% vody zajišťují kapkovou závlahou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vinice je 35 let stará a farmář prodává hrozny vína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nejčastěji pěstovanou odrůdou je TINTA NEGRA - 1 mil kg za celou Madeiru, 600 let stará odrůda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další odrůdy jsou Sercial, Boual, Ucrdelho – produkce 200 t na celý ostrov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Obrázek 3" descr=""/>
          <p:cNvPicPr/>
          <p:nvPr/>
        </p:nvPicPr>
        <p:blipFill>
          <a:blip r:embed="rId1"/>
          <a:stretch/>
        </p:blipFill>
        <p:spPr>
          <a:xfrm>
            <a:off x="9968400" y="28080"/>
            <a:ext cx="2222280" cy="333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Estacao zootechnica da Madeira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státní výzkumný ústav Dr. Carlose Doria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zaměřeni jsou hlavně na plemenitbu masného skotu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provádí vzdělávací činnost, nabízí stáže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hospodaří na 37 ha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chovají skot plemene Raca da Terra – masný skot, typický pro Madeiru, hlavním znakem jsou černé špičky rohů a nižší vzrůst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hnůj si mohou zdarma odvážet farmáři na základě povolení vlády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 účely výzkumu chovají včely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Obrázek 3" descr=""/>
          <p:cNvPicPr/>
          <p:nvPr/>
        </p:nvPicPr>
        <p:blipFill>
          <a:blip r:embed="rId1"/>
          <a:stretch/>
        </p:blipFill>
        <p:spPr>
          <a:xfrm>
            <a:off x="6924960" y="309960"/>
            <a:ext cx="4578120" cy="19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Obrázek 9" descr=""/>
          <p:cNvPicPr/>
          <p:nvPr/>
        </p:nvPicPr>
        <p:blipFill>
          <a:blip r:embed="rId1"/>
          <a:stretch/>
        </p:blipFill>
        <p:spPr>
          <a:xfrm>
            <a:off x="2143080" y="1214280"/>
            <a:ext cx="7904160" cy="442764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Raca da Terra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Zástupný symbol pro obsah 3" descr=""/>
          <p:cNvPicPr/>
          <p:nvPr/>
        </p:nvPicPr>
        <p:blipFill>
          <a:blip r:embed="rId1"/>
          <a:stretch/>
        </p:blipFill>
        <p:spPr>
          <a:xfrm>
            <a:off x="2715120" y="194400"/>
            <a:ext cx="3903120" cy="6481440"/>
          </a:xfrm>
          <a:prstGeom prst="rect">
            <a:avLst/>
          </a:prstGeom>
          <a:ln w="0">
            <a:noFill/>
          </a:ln>
        </p:spPr>
      </p:pic>
      <p:pic>
        <p:nvPicPr>
          <p:cNvPr id="145" name="Obrázek 4" descr=""/>
          <p:cNvPicPr/>
          <p:nvPr/>
        </p:nvPicPr>
        <p:blipFill>
          <a:blip r:embed="rId2"/>
          <a:stretch/>
        </p:blipFill>
        <p:spPr>
          <a:xfrm>
            <a:off x="7129440" y="2499480"/>
            <a:ext cx="4373640" cy="248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Caves campelo 1951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produkce vína – 90 % na export do celého světa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od farmářů vykupují hrozny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nejznámější odrůda je Averin, nejčastěji pěstovaná je Loureido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nepoužívají dubové sudy, aby bylo víno svěží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produkce za den je 20 000 l vína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150 druhů (značek)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Obrázek 3" descr=""/>
          <p:cNvPicPr/>
          <p:nvPr/>
        </p:nvPicPr>
        <p:blipFill>
          <a:blip r:embed="rId1"/>
          <a:stretch/>
        </p:blipFill>
        <p:spPr>
          <a:xfrm>
            <a:off x="7688520" y="4417200"/>
            <a:ext cx="4015080" cy="243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75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 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2692080" y="1515240"/>
            <a:ext cx="8913960" cy="48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pt-BR" sz="1800" spc="-1" strike="noStrike">
                <a:solidFill>
                  <a:srgbClr val="202124"/>
                </a:solidFill>
                <a:latin typeface="Google Sans"/>
              </a:rPr>
              <a:t>Escola Profissional de Agricultura e Desenvolvimento Rural de Ponte de Lima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vyšší odborná škola a odborná škola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zaměření na zpracování mléka a vína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asi 500 žáků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mají asi 10 ha vinic, 60 ks mléčného skotu plemene Holštýn, skleníky, prasata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robotická dojírna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ovce využívají na spásání trávy přes zimu na vinici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žáci se učí jezdit s traktory a pracovat s digitální evidencí v chovu skotu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2" descr="Fotka"/>
          <p:cNvPicPr/>
          <p:nvPr/>
        </p:nvPicPr>
        <p:blipFill>
          <a:blip r:embed="rId1"/>
          <a:stretch/>
        </p:blipFill>
        <p:spPr>
          <a:xfrm>
            <a:off x="2459520" y="1146240"/>
            <a:ext cx="9100080" cy="51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Agropecuária Sepulveda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denně zde pracují 3 zaměstnanci a 2 praktikanti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hospodaří na ploše 22 ha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chovají mléčné i masné plemeno krav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ustájení je roštové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chovají 65 krav mléčného skotu holštýnskofríského plemene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2x ročně je kontrolována čistota ustájení i celého provozu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víno si pěstují pouze pro vlastní potřebu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dotace čerpají na plochu a na ustájené zvíře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" descr="Agropecuaria Sepúlveda, profile picture"/>
          <p:cNvPicPr/>
          <p:nvPr/>
        </p:nvPicPr>
        <p:blipFill>
          <a:blip r:embed="rId1"/>
          <a:stretch/>
        </p:blipFill>
        <p:spPr>
          <a:xfrm>
            <a:off x="9697680" y="4189680"/>
            <a:ext cx="2492640" cy="249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Agro Landeiro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mají 80 zaměstnanců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chovají masné plemeno Limousine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hospodaří na 150 ha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veškerá rostlinná produkce jde na krmivo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350 ks dobytka je ustájeno v moderních stájích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 oblasti je nedostatek slámy a proto ji musí dovážet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mají vlastní jatka  - nejmodernější porážka v Evropě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vyrábí také klobásy, salámy – hlavně pro místní trh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AutoShape 2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159" name="AutoShape 4"/>
          <p:cNvSpPr/>
          <p:nvPr/>
        </p:nvSpPr>
        <p:spPr>
          <a:xfrm>
            <a:off x="307800" y="792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160" name="Picture 6" descr="Fumados. Carnes Verdes - PDF Free Download"/>
          <p:cNvPicPr/>
          <p:nvPr/>
        </p:nvPicPr>
        <p:blipFill>
          <a:blip r:embed="rId1"/>
          <a:stretch/>
        </p:blipFill>
        <p:spPr>
          <a:xfrm>
            <a:off x="8135640" y="0"/>
            <a:ext cx="4055040" cy="405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3600" spc="-1" strike="noStrike">
                <a:solidFill>
                  <a:srgbClr val="262626"/>
                </a:solidFill>
                <a:latin typeface="Century Gothic"/>
              </a:rPr>
              <a:t>Madeira </a:t>
            </a:r>
            <a:br>
              <a:rPr sz="3600"/>
            </a:b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Picamilho Madeira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zaměřeny jsou na chov drůbeže – hlavně produkci brojlerů a kuřic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chovné slepice a kohouty kupují v ČR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krůty nakupují ve Francii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prodej kuřat zákazníkům je od 15 dne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farmář pracuje 4 roky pro uvedenou firmu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 chovu je udržována teplota podlahy 32 st. Celsia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 vytápění používají na farmě dřevo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prodávají vlastní krmiva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AutoShape 2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164" name="AutoShape 4"/>
          <p:cNvSpPr/>
          <p:nvPr/>
        </p:nvSpPr>
        <p:spPr>
          <a:xfrm>
            <a:off x="307800" y="792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165" name="Obrázek 5" descr=""/>
          <p:cNvPicPr/>
          <p:nvPr/>
        </p:nvPicPr>
        <p:blipFill>
          <a:blip r:embed="rId1"/>
          <a:stretch/>
        </p:blipFill>
        <p:spPr>
          <a:xfrm>
            <a:off x="8778960" y="4301640"/>
            <a:ext cx="3411720" cy="2554920"/>
          </a:xfrm>
          <a:prstGeom prst="rect">
            <a:avLst/>
          </a:prstGeom>
          <a:ln w="0">
            <a:noFill/>
          </a:ln>
        </p:spPr>
      </p:pic>
      <p:pic>
        <p:nvPicPr>
          <p:cNvPr id="166" name="Obrázek 6" descr=""/>
          <p:cNvPicPr/>
          <p:nvPr/>
        </p:nvPicPr>
        <p:blipFill>
          <a:blip r:embed="rId2"/>
          <a:stretch/>
        </p:blipFill>
        <p:spPr>
          <a:xfrm>
            <a:off x="9665640" y="446760"/>
            <a:ext cx="1946880" cy="197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262626"/>
                </a:solidFill>
                <a:latin typeface="Century Gothic"/>
              </a:rPr>
              <a:t>Pracoviště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8000"/>
          </a:bodyPr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cs-CZ" sz="1800" spc="-1" strike="noStrike">
                <a:solidFill>
                  <a:srgbClr val="404040"/>
                </a:solidFill>
                <a:latin typeface="Century Gothic"/>
              </a:rPr>
              <a:t>Quinta da Moscadinha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ekologická farma – produkce moštu, sidru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zaměstnává asi 100 pracovníků na 7 místech v okolí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do moštu dává šampaňské kvasinky, doba zrání je 6 měsíců v sudech a 7 měsíců v lahvích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zpracovávají 113 odrůd jablek, poměr kyselých a sladkých určuje chuť moštu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výsledný produkt dolihovává 96 % vinným destilátem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radí pěstitelům v okolí, čerpá dotace EU i národní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nabízí agroturistiku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62160" indent="-3621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"/>
            </a:pPr>
            <a:r>
              <a:rPr b="0" lang="cs-CZ" sz="1800" spc="-1" strike="noStrike">
                <a:solidFill>
                  <a:srgbClr val="404040"/>
                </a:solidFill>
                <a:latin typeface="Century Gothic"/>
              </a:rPr>
              <a:t>hlavní produkt je „Madeira Royal Cider“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Obrázek 3" descr=""/>
          <p:cNvPicPr/>
          <p:nvPr/>
        </p:nvPicPr>
        <p:blipFill>
          <a:blip r:embed="rId1"/>
          <a:stretch/>
        </p:blipFill>
        <p:spPr>
          <a:xfrm>
            <a:off x="9782280" y="98280"/>
            <a:ext cx="2408400" cy="3208320"/>
          </a:xfrm>
          <a:prstGeom prst="rect">
            <a:avLst/>
          </a:prstGeom>
          <a:ln w="0">
            <a:noFill/>
          </a:ln>
        </p:spPr>
      </p:pic>
      <p:pic>
        <p:nvPicPr>
          <p:cNvPr id="170" name="Obrázek 4" descr=""/>
          <p:cNvPicPr/>
          <p:nvPr/>
        </p:nvPicPr>
        <p:blipFill>
          <a:blip r:embed="rId2"/>
          <a:stretch/>
        </p:blipFill>
        <p:spPr>
          <a:xfrm>
            <a:off x="9015120" y="4475520"/>
            <a:ext cx="3175200" cy="23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tébla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tébla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Application>LibreOffice/7.4.3.2$Windows_X86_64 LibreOffice_project/1048a8393ae2eeec98dff31b5c133c5f1d08b890</Application>
  <AppVersion>15.0000</AppVersion>
  <Words>536</Words>
  <Paragraphs>86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2023-09-07T18:28:07Z</dcterms:created>
  <dc:creator>Lida</dc:creator>
  <dc:description/>
  <dc:language>cs-CZ</dc:language>
  <cp:lastModifiedBy/>
  <dcterms:modified xsi:type="dcterms:W3CDTF">2023-12-16T20:20:53Z</dcterms:modified>
  <cp:revision>21</cp:revision>
  <dc:subject/>
  <dc:title>Portugalsko 22.5. – 26.5. 2023 Madeira 7.8. – 11. 8 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12</vt:i4>
  </property>
</Properties>
</file>