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Portugalsko </a:t>
            </a:r>
            <a:r>
              <a:rPr lang="cs-CZ" sz="3600" dirty="0"/>
              <a:t>22.5. – 26.5. 2023</a:t>
            </a:r>
            <a:br>
              <a:rPr lang="cs-CZ" sz="3600" dirty="0"/>
            </a:br>
            <a:r>
              <a:rPr lang="cs-CZ" sz="3600" dirty="0"/>
              <a:t>Madeira 7.8. – 11. 8 2023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Projekt : Vzdělávání v zemědělství s ohledem na změny klimatu</a:t>
            </a:r>
          </a:p>
          <a:p>
            <a:pPr lvl="0">
              <a:buClr>
                <a:srgbClr val="A53010"/>
              </a:buClr>
            </a:pP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</a:rPr>
              <a:t>Číslo projektu: 2022-1-CZ01-KA122-ADU-000075949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1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Farm</a:t>
            </a:r>
            <a:r>
              <a:rPr lang="cs-CZ" b="1" dirty="0"/>
              <a:t> Mr. </a:t>
            </a:r>
            <a:r>
              <a:rPr lang="cs-CZ" b="1" dirty="0" err="1"/>
              <a:t>Humbertos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rodinná farma</a:t>
            </a:r>
          </a:p>
          <a:p>
            <a:pPr>
              <a:buFontTx/>
              <a:buChar char="-"/>
            </a:pPr>
            <a:r>
              <a:rPr lang="cs-CZ" dirty="0"/>
              <a:t>produkce banánů a hroznového vína</a:t>
            </a:r>
          </a:p>
          <a:p>
            <a:pPr>
              <a:buFontTx/>
              <a:buChar char="-"/>
            </a:pPr>
            <a:r>
              <a:rPr lang="cs-CZ" dirty="0"/>
              <a:t>banány plodí jako dvouletá bylina – produkce z 1 rostliny je asi 70 kg</a:t>
            </a:r>
          </a:p>
          <a:p>
            <a:pPr>
              <a:buFontTx/>
              <a:buChar char="-"/>
            </a:pPr>
            <a:r>
              <a:rPr lang="cs-CZ" dirty="0"/>
              <a:t>závlaha je prováděna částečně </a:t>
            </a:r>
            <a:r>
              <a:rPr lang="cs-CZ" dirty="0" err="1"/>
              <a:t>levádami</a:t>
            </a:r>
            <a:r>
              <a:rPr lang="cs-CZ" dirty="0"/>
              <a:t>, ale 60% vody zajišťují kapkovou závlahou</a:t>
            </a:r>
          </a:p>
          <a:p>
            <a:pPr>
              <a:buFontTx/>
              <a:buChar char="-"/>
            </a:pPr>
            <a:r>
              <a:rPr lang="cs-CZ" dirty="0"/>
              <a:t>vinice je 35 let stará a farmář prodává hrozny vína </a:t>
            </a:r>
          </a:p>
          <a:p>
            <a:pPr>
              <a:buFontTx/>
              <a:buChar char="-"/>
            </a:pPr>
            <a:r>
              <a:rPr lang="cs-CZ" dirty="0"/>
              <a:t>nejčastěji pěstovanou odrůdou je TINTA NEGRA - 1 mil kg za celou Madeiru, 600 let stará odrůda</a:t>
            </a:r>
          </a:p>
          <a:p>
            <a:pPr>
              <a:buFontTx/>
              <a:buChar char="-"/>
            </a:pPr>
            <a:r>
              <a:rPr lang="cs-CZ" dirty="0"/>
              <a:t>další odrůdy jsou </a:t>
            </a:r>
            <a:r>
              <a:rPr lang="cs-CZ" dirty="0" err="1"/>
              <a:t>Sercial</a:t>
            </a:r>
            <a:r>
              <a:rPr lang="cs-CZ" dirty="0"/>
              <a:t>, </a:t>
            </a:r>
            <a:r>
              <a:rPr lang="cs-CZ" dirty="0" err="1"/>
              <a:t>Boual</a:t>
            </a:r>
            <a:r>
              <a:rPr lang="cs-CZ" dirty="0"/>
              <a:t>, </a:t>
            </a:r>
            <a:r>
              <a:rPr lang="cs-CZ" dirty="0" err="1"/>
              <a:t>Ucrdelho</a:t>
            </a:r>
            <a:r>
              <a:rPr lang="cs-CZ" dirty="0"/>
              <a:t> – produkce 200 t na celý ostrov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249" y="28183"/>
            <a:ext cx="2223752" cy="3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3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Estacao</a:t>
            </a:r>
            <a:r>
              <a:rPr lang="cs-CZ" b="1" dirty="0"/>
              <a:t> </a:t>
            </a:r>
            <a:r>
              <a:rPr lang="cs-CZ" b="1" dirty="0" err="1"/>
              <a:t>zootechnica</a:t>
            </a:r>
            <a:r>
              <a:rPr lang="cs-CZ" b="1" dirty="0"/>
              <a:t> da Madeira</a:t>
            </a:r>
          </a:p>
          <a:p>
            <a:pPr>
              <a:buFontTx/>
              <a:buChar char="-"/>
            </a:pPr>
            <a:r>
              <a:rPr lang="cs-CZ" dirty="0"/>
              <a:t>státní výzkumný ústav Dr. Carlose </a:t>
            </a:r>
            <a:r>
              <a:rPr lang="cs-CZ" dirty="0" err="1"/>
              <a:t>Doria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zaměřeni jsou hlavně na plemenitbu masného skotu</a:t>
            </a:r>
          </a:p>
          <a:p>
            <a:pPr>
              <a:buFontTx/>
              <a:buChar char="-"/>
            </a:pPr>
            <a:r>
              <a:rPr lang="cs-CZ" dirty="0"/>
              <a:t>provádí vzdělávací činnost, nabízí stáže</a:t>
            </a:r>
          </a:p>
          <a:p>
            <a:pPr>
              <a:buFontTx/>
              <a:buChar char="-"/>
            </a:pPr>
            <a:r>
              <a:rPr lang="cs-CZ" dirty="0"/>
              <a:t>hospodaří na 37 ha</a:t>
            </a:r>
          </a:p>
          <a:p>
            <a:pPr>
              <a:buFontTx/>
              <a:buChar char="-"/>
            </a:pPr>
            <a:r>
              <a:rPr lang="cs-CZ" dirty="0"/>
              <a:t>chovají skot plemene </a:t>
            </a:r>
            <a:r>
              <a:rPr lang="cs-CZ" dirty="0" err="1"/>
              <a:t>Raca</a:t>
            </a:r>
            <a:r>
              <a:rPr lang="cs-CZ" dirty="0"/>
              <a:t> da </a:t>
            </a:r>
            <a:r>
              <a:rPr lang="cs-CZ" dirty="0" err="1"/>
              <a:t>Terra</a:t>
            </a:r>
            <a:r>
              <a:rPr lang="cs-CZ" dirty="0"/>
              <a:t> – masný skot, typický pro Madeiru, hlavním znakem jsou černé špičky rohů a nižší vzrůst</a:t>
            </a:r>
          </a:p>
          <a:p>
            <a:pPr>
              <a:buFontTx/>
              <a:buChar char="-"/>
            </a:pPr>
            <a:r>
              <a:rPr lang="cs-CZ" dirty="0"/>
              <a:t>hnůj si mohou zdarma odvážet farmáři na základě povolení vlády</a:t>
            </a:r>
          </a:p>
          <a:p>
            <a:pPr>
              <a:buFontTx/>
              <a:buChar char="-"/>
            </a:pPr>
            <a:r>
              <a:rPr lang="cs-CZ" dirty="0"/>
              <a:t>pro účely výzkumu chovají včely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032" y="310119"/>
            <a:ext cx="4579580" cy="19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1214437"/>
            <a:ext cx="7905750" cy="44291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Raca</a:t>
            </a:r>
            <a:r>
              <a:rPr lang="cs-CZ" dirty="0"/>
              <a:t> da </a:t>
            </a:r>
            <a:r>
              <a:rPr lang="cs-CZ" dirty="0" err="1"/>
              <a:t>Terra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1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183" y="194296"/>
            <a:ext cx="3904558" cy="64830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557" y="2499607"/>
            <a:ext cx="4375055" cy="24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Caves</a:t>
            </a:r>
            <a:r>
              <a:rPr lang="cs-CZ" b="1" dirty="0"/>
              <a:t> </a:t>
            </a:r>
            <a:r>
              <a:rPr lang="cs-CZ" b="1" dirty="0" err="1"/>
              <a:t>campelo</a:t>
            </a:r>
            <a:r>
              <a:rPr lang="cs-CZ" b="1" dirty="0"/>
              <a:t> 1951</a:t>
            </a:r>
          </a:p>
          <a:p>
            <a:pPr>
              <a:buFontTx/>
              <a:buChar char="-"/>
            </a:pPr>
            <a:r>
              <a:rPr lang="cs-CZ" dirty="0"/>
              <a:t>produkce vína – 90 % na export do celého světa</a:t>
            </a:r>
          </a:p>
          <a:p>
            <a:pPr>
              <a:buFontTx/>
              <a:buChar char="-"/>
            </a:pPr>
            <a:r>
              <a:rPr lang="cs-CZ" dirty="0"/>
              <a:t>od farmářů vykupují hrozny</a:t>
            </a:r>
          </a:p>
          <a:p>
            <a:pPr>
              <a:buFontTx/>
              <a:buChar char="-"/>
            </a:pPr>
            <a:r>
              <a:rPr lang="cs-CZ" dirty="0"/>
              <a:t>nejznámější odrůda je </a:t>
            </a:r>
            <a:r>
              <a:rPr lang="cs-CZ" dirty="0" err="1"/>
              <a:t>Averin</a:t>
            </a:r>
            <a:r>
              <a:rPr lang="cs-CZ" dirty="0"/>
              <a:t>, nejčastěji pěstovaná je </a:t>
            </a:r>
            <a:r>
              <a:rPr lang="cs-CZ" dirty="0" err="1"/>
              <a:t>Loureido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nepoužívají dubové sudy, aby bylo víno svěží</a:t>
            </a:r>
          </a:p>
          <a:p>
            <a:pPr>
              <a:buFontTx/>
              <a:buChar char="-"/>
            </a:pPr>
            <a:r>
              <a:rPr lang="cs-CZ" dirty="0"/>
              <a:t>produkce za den je 20 000 l vína</a:t>
            </a:r>
          </a:p>
          <a:p>
            <a:pPr>
              <a:buFontTx/>
              <a:buChar char="-"/>
            </a:pPr>
            <a:r>
              <a:rPr lang="cs-CZ" dirty="0"/>
              <a:t>150 druhů (značek)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686" y="4417036"/>
            <a:ext cx="4016387" cy="24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7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929"/>
          </a:xfrm>
        </p:spPr>
        <p:txBody>
          <a:bodyPr/>
          <a:lstStyle/>
          <a:p>
            <a:r>
              <a:rPr lang="cs-CZ" dirty="0"/>
              <a:t>Pracoviště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243" y="1515413"/>
            <a:ext cx="8915400" cy="4808113"/>
          </a:xfrm>
        </p:spPr>
        <p:txBody>
          <a:bodyPr/>
          <a:lstStyle/>
          <a:p>
            <a:r>
              <a:rPr lang="pt-BR" dirty="0">
                <a:solidFill>
                  <a:srgbClr val="202124"/>
                </a:solidFill>
                <a:latin typeface="Google Sans"/>
              </a:rPr>
              <a:t>Escola Profissional de Agricultura e Desenvolvimento Rural de Ponte de Lima</a:t>
            </a:r>
          </a:p>
          <a:p>
            <a:pPr>
              <a:buFontTx/>
              <a:buChar char="-"/>
            </a:pPr>
            <a:r>
              <a:rPr lang="cs-CZ" dirty="0"/>
              <a:t>vyšší odborná škola a odborná škola</a:t>
            </a:r>
          </a:p>
          <a:p>
            <a:pPr>
              <a:buFontTx/>
              <a:buChar char="-"/>
            </a:pPr>
            <a:r>
              <a:rPr lang="cs-CZ" dirty="0"/>
              <a:t>zaměření na zpracování mléka a vína</a:t>
            </a:r>
          </a:p>
          <a:p>
            <a:pPr>
              <a:buFontTx/>
              <a:buChar char="-"/>
            </a:pPr>
            <a:r>
              <a:rPr lang="cs-CZ" dirty="0"/>
              <a:t>asi 500 žáků</a:t>
            </a:r>
          </a:p>
          <a:p>
            <a:pPr>
              <a:buFontTx/>
              <a:buChar char="-"/>
            </a:pPr>
            <a:r>
              <a:rPr lang="cs-CZ" dirty="0"/>
              <a:t>mají asi 10 ha vinic, 60 ks mléčného skotu plemene Holštýn, skleníky, prasata</a:t>
            </a:r>
          </a:p>
          <a:p>
            <a:pPr>
              <a:buFontTx/>
              <a:buChar char="-"/>
            </a:pPr>
            <a:r>
              <a:rPr lang="cs-CZ" dirty="0"/>
              <a:t>robotická dojírna</a:t>
            </a:r>
          </a:p>
          <a:p>
            <a:pPr>
              <a:buFontTx/>
              <a:buChar char="-"/>
            </a:pPr>
            <a:r>
              <a:rPr lang="cs-CZ" dirty="0"/>
              <a:t>ovce využívají na spásání trávy přes zimu na vinici</a:t>
            </a:r>
          </a:p>
          <a:p>
            <a:pPr>
              <a:buFontTx/>
              <a:buChar char="-"/>
            </a:pPr>
            <a:r>
              <a:rPr lang="cs-CZ" dirty="0"/>
              <a:t>žáci se učí jezdit s traktory a pracovat s digitální evidencí v chovu skotu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12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Fot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559" y="1146220"/>
            <a:ext cx="9101519" cy="5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8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Agropecuária</a:t>
            </a:r>
            <a:r>
              <a:rPr lang="cs-CZ" b="1" dirty="0"/>
              <a:t> </a:t>
            </a:r>
            <a:r>
              <a:rPr lang="cs-CZ" b="1" dirty="0" err="1"/>
              <a:t>Sepulveda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denně zde pracují 3 zaměstnanci a 2 praktikanti</a:t>
            </a:r>
          </a:p>
          <a:p>
            <a:pPr>
              <a:buFontTx/>
              <a:buChar char="-"/>
            </a:pPr>
            <a:r>
              <a:rPr lang="cs-CZ" dirty="0"/>
              <a:t>hospodaří na ploše 22 ha</a:t>
            </a:r>
          </a:p>
          <a:p>
            <a:pPr>
              <a:buFontTx/>
              <a:buChar char="-"/>
            </a:pPr>
            <a:r>
              <a:rPr lang="cs-CZ" dirty="0"/>
              <a:t>chovají mléčné i masné plemeno krav </a:t>
            </a:r>
          </a:p>
          <a:p>
            <a:pPr>
              <a:buFontTx/>
              <a:buChar char="-"/>
            </a:pPr>
            <a:r>
              <a:rPr lang="cs-CZ" dirty="0"/>
              <a:t>ustájení je roštové</a:t>
            </a:r>
          </a:p>
          <a:p>
            <a:pPr>
              <a:buFontTx/>
              <a:buChar char="-"/>
            </a:pPr>
            <a:r>
              <a:rPr lang="cs-CZ" dirty="0"/>
              <a:t>chovají 65 krav mléčného skotu </a:t>
            </a:r>
            <a:r>
              <a:rPr lang="cs-CZ" dirty="0" err="1"/>
              <a:t>holštýnskofríského</a:t>
            </a:r>
            <a:r>
              <a:rPr lang="cs-CZ" dirty="0"/>
              <a:t> plemene</a:t>
            </a:r>
          </a:p>
          <a:p>
            <a:pPr>
              <a:buFontTx/>
              <a:buChar char="-"/>
            </a:pPr>
            <a:r>
              <a:rPr lang="cs-CZ" dirty="0"/>
              <a:t>2x ročně je kontrolována čistota ustájení i celého provozu</a:t>
            </a:r>
          </a:p>
          <a:p>
            <a:pPr>
              <a:buFontTx/>
              <a:buChar char="-"/>
            </a:pPr>
            <a:r>
              <a:rPr lang="cs-CZ" dirty="0"/>
              <a:t>víno si pěstují pouze pro vlastní potřebu</a:t>
            </a:r>
          </a:p>
          <a:p>
            <a:pPr>
              <a:buFontTx/>
              <a:buChar char="-"/>
            </a:pPr>
            <a:r>
              <a:rPr lang="cs-CZ" dirty="0"/>
              <a:t>dotace čerpají na plochu a na ustájené zvíře</a:t>
            </a:r>
          </a:p>
        </p:txBody>
      </p:sp>
      <p:pic>
        <p:nvPicPr>
          <p:cNvPr id="4100" name="Picture 4" descr="Agropecuaria Sepúlveda, profile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7792" y="4189745"/>
            <a:ext cx="2494208" cy="249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5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Agro </a:t>
            </a:r>
            <a:r>
              <a:rPr lang="cs-CZ" b="1" dirty="0" err="1"/>
              <a:t>Landeiro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mají 80 zaměstnanců</a:t>
            </a:r>
          </a:p>
          <a:p>
            <a:pPr>
              <a:buFontTx/>
              <a:buChar char="-"/>
            </a:pPr>
            <a:r>
              <a:rPr lang="cs-CZ" dirty="0"/>
              <a:t>chovají masné plemeno </a:t>
            </a:r>
            <a:r>
              <a:rPr lang="cs-CZ" dirty="0" err="1"/>
              <a:t>Limousine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hospodaří na 150 ha</a:t>
            </a:r>
          </a:p>
          <a:p>
            <a:pPr>
              <a:buFontTx/>
              <a:buChar char="-"/>
            </a:pPr>
            <a:r>
              <a:rPr lang="cs-CZ" dirty="0"/>
              <a:t>veškerá rostlinná produkce jde na krmivo</a:t>
            </a:r>
          </a:p>
          <a:p>
            <a:pPr>
              <a:buFontTx/>
              <a:buChar char="-"/>
            </a:pPr>
            <a:r>
              <a:rPr lang="cs-CZ" dirty="0"/>
              <a:t>350 ks dobytka je ustájeno v moderních stájích</a:t>
            </a:r>
          </a:p>
          <a:p>
            <a:pPr>
              <a:buFontTx/>
              <a:buChar char="-"/>
            </a:pPr>
            <a:r>
              <a:rPr lang="cs-CZ" dirty="0"/>
              <a:t>v oblasti je nedostatek slámy a proto ji musí dovážet</a:t>
            </a:r>
          </a:p>
          <a:p>
            <a:pPr>
              <a:buFontTx/>
              <a:buChar char="-"/>
            </a:pPr>
            <a:r>
              <a:rPr lang="cs-CZ" dirty="0"/>
              <a:t>mají vlastní jatka  - nejmodernější porážka v Evropě</a:t>
            </a:r>
          </a:p>
          <a:p>
            <a:pPr>
              <a:buFontTx/>
              <a:buChar char="-"/>
            </a:pPr>
            <a:r>
              <a:rPr lang="cs-CZ" dirty="0"/>
              <a:t>vyrábí také klobásy, salámy – hlavně pro místní trh</a:t>
            </a:r>
          </a:p>
          <a:p>
            <a:endParaRPr lang="cs-CZ" dirty="0"/>
          </a:p>
        </p:txBody>
      </p:sp>
      <p:sp>
        <p:nvSpPr>
          <p:cNvPr id="4" name="AutoShape 2" descr="Uma dieta animal eficiente e equilibrada é a prioridade para a Agro Landeiro.  Com foco na melhoria contínua da performance produtiva e na aposta da... |  By Landeir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Uma dieta animal eficiente e equilibrada é a prioridade para a Agro Landeiro.  Com foco na melhoria contínua da performance produtiva e na aposta da... |  By Landeiro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 descr="Fumados. Carnes Verdes - PDF Free Downlo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669" y="0"/>
            <a:ext cx="4056331" cy="40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9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Madeira </a:t>
            </a:r>
            <a:br>
              <a:rPr lang="cs-CZ" dirty="0"/>
            </a:br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Picamilho</a:t>
            </a:r>
            <a:r>
              <a:rPr lang="cs-CZ" b="1" dirty="0"/>
              <a:t> Madeira</a:t>
            </a:r>
          </a:p>
          <a:p>
            <a:pPr>
              <a:buFontTx/>
              <a:buChar char="-"/>
            </a:pPr>
            <a:r>
              <a:rPr lang="cs-CZ" dirty="0"/>
              <a:t>zaměřeny jsou na chov drůbeže – hlavně produkci brojlerů a kuřic</a:t>
            </a:r>
          </a:p>
          <a:p>
            <a:pPr>
              <a:buFontTx/>
              <a:buChar char="-"/>
            </a:pPr>
            <a:r>
              <a:rPr lang="cs-CZ" dirty="0"/>
              <a:t>chovné slepice a kohouty kupují v ČR</a:t>
            </a:r>
          </a:p>
          <a:p>
            <a:pPr>
              <a:buFontTx/>
              <a:buChar char="-"/>
            </a:pPr>
            <a:r>
              <a:rPr lang="cs-CZ" dirty="0"/>
              <a:t>krůty nakupují ve Francii</a:t>
            </a:r>
          </a:p>
          <a:p>
            <a:pPr>
              <a:buFontTx/>
              <a:buChar char="-"/>
            </a:pPr>
            <a:r>
              <a:rPr lang="cs-CZ" dirty="0"/>
              <a:t>prodej kuřat zákazníkům je od 15 dne</a:t>
            </a:r>
          </a:p>
          <a:p>
            <a:pPr>
              <a:buFontTx/>
              <a:buChar char="-"/>
            </a:pPr>
            <a:r>
              <a:rPr lang="cs-CZ" dirty="0"/>
              <a:t>farmář pracuje 4 roky pro uvedenou firmu</a:t>
            </a:r>
          </a:p>
          <a:p>
            <a:pPr>
              <a:buFontTx/>
              <a:buChar char="-"/>
            </a:pPr>
            <a:r>
              <a:rPr lang="cs-CZ" dirty="0"/>
              <a:t>v chovu je udržována teplota podlahy 32 st. Celsia</a:t>
            </a:r>
          </a:p>
          <a:p>
            <a:pPr>
              <a:buFontTx/>
              <a:buChar char="-"/>
            </a:pPr>
            <a:r>
              <a:rPr lang="cs-CZ" dirty="0"/>
              <a:t>pro vytápění používají na farmě dřevo</a:t>
            </a:r>
          </a:p>
          <a:p>
            <a:pPr>
              <a:buFontTx/>
              <a:buChar char="-"/>
            </a:pPr>
            <a:r>
              <a:rPr lang="cs-CZ" dirty="0"/>
              <a:t>prodávají vlastní krmiva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AutoShape 2" descr="Picamilho Madeira | Cama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Picamilho Madeira | Camac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999" y="4301545"/>
            <a:ext cx="3413001" cy="25564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712" y="446601"/>
            <a:ext cx="1948415" cy="19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6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err="1"/>
              <a:t>Quinta</a:t>
            </a:r>
            <a:r>
              <a:rPr lang="cs-CZ" b="1" dirty="0"/>
              <a:t> da </a:t>
            </a:r>
            <a:r>
              <a:rPr lang="cs-CZ" b="1" dirty="0" err="1"/>
              <a:t>Moscadinha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ekologická farma – produkce moštu, </a:t>
            </a:r>
            <a:r>
              <a:rPr lang="cs-CZ" dirty="0" err="1"/>
              <a:t>sidru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zaměstnává asi 100 pracovníků na 7 místech v okolí</a:t>
            </a:r>
          </a:p>
          <a:p>
            <a:pPr>
              <a:buFontTx/>
              <a:buChar char="-"/>
            </a:pPr>
            <a:r>
              <a:rPr lang="cs-CZ" dirty="0"/>
              <a:t>do moštu dává šampaňské kvasinky, doba zrání je 6 měsíců v sudech a 7 měsíců v lahvích</a:t>
            </a:r>
          </a:p>
          <a:p>
            <a:pPr>
              <a:buFontTx/>
              <a:buChar char="-"/>
            </a:pPr>
            <a:r>
              <a:rPr lang="cs-CZ" dirty="0"/>
              <a:t>zpracovávají 113 odrůd jablek, poměr kyselých a sladkých určuje chuť moštu</a:t>
            </a:r>
          </a:p>
          <a:p>
            <a:pPr>
              <a:buFontTx/>
              <a:buChar char="-"/>
            </a:pPr>
            <a:r>
              <a:rPr lang="cs-CZ" dirty="0"/>
              <a:t>výsledný produkt </a:t>
            </a:r>
            <a:r>
              <a:rPr lang="cs-CZ" dirty="0" err="1"/>
              <a:t>dolihovává</a:t>
            </a:r>
            <a:r>
              <a:rPr lang="cs-CZ" dirty="0"/>
              <a:t> 96 % vinným destilátem</a:t>
            </a:r>
          </a:p>
          <a:p>
            <a:pPr>
              <a:buFontTx/>
              <a:buChar char="-"/>
            </a:pPr>
            <a:r>
              <a:rPr lang="cs-CZ" dirty="0"/>
              <a:t>radí pěstitelům v okolí, čerpá dotace EU i národní</a:t>
            </a:r>
          </a:p>
          <a:p>
            <a:pPr>
              <a:buFontTx/>
              <a:buChar char="-"/>
            </a:pPr>
            <a:r>
              <a:rPr lang="cs-CZ" dirty="0"/>
              <a:t>nabízí agroturistiku</a:t>
            </a:r>
          </a:p>
          <a:p>
            <a:pPr>
              <a:buFontTx/>
              <a:buChar char="-"/>
            </a:pPr>
            <a:r>
              <a:rPr lang="cs-CZ" dirty="0"/>
              <a:t>hlavní produkt je „Madeira </a:t>
            </a:r>
            <a:r>
              <a:rPr lang="cs-CZ" dirty="0" err="1"/>
              <a:t>Royal</a:t>
            </a:r>
            <a:r>
              <a:rPr lang="cs-CZ" dirty="0"/>
              <a:t> </a:t>
            </a:r>
            <a:r>
              <a:rPr lang="cs-CZ" dirty="0" err="1"/>
              <a:t>Cider</a:t>
            </a:r>
            <a:r>
              <a:rPr lang="cs-CZ" dirty="0"/>
              <a:t>“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175" y="98268"/>
            <a:ext cx="2409825" cy="3209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11" y="4475409"/>
            <a:ext cx="3176789" cy="23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6510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547</Words>
  <Application>Microsoft Office PowerPoint</Application>
  <PresentationFormat>Širokoúhlá obrazovka</PresentationFormat>
  <Paragraphs>86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Google Sans</vt:lpstr>
      <vt:lpstr>Wingdings 3</vt:lpstr>
      <vt:lpstr>Stébla</vt:lpstr>
      <vt:lpstr>Portugalsko 22.5. – 26.5. 2023 Madeira 7.8. – 11. 8 2023</vt:lpstr>
      <vt:lpstr>Prezentace aplikace PowerPoint</vt:lpstr>
      <vt:lpstr>Pracoviště</vt:lpstr>
      <vt:lpstr>Pracoviště </vt:lpstr>
      <vt:lpstr>Prezentace aplikace PowerPoint</vt:lpstr>
      <vt:lpstr>Pracoviště</vt:lpstr>
      <vt:lpstr>Pracoviště</vt:lpstr>
      <vt:lpstr>Madeira  Pracoviště</vt:lpstr>
      <vt:lpstr>Pracoviště</vt:lpstr>
      <vt:lpstr>Pracoviště</vt:lpstr>
      <vt:lpstr>Pracoviště</vt:lpstr>
      <vt:lpstr>Raca da Terra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 22.5. – 26.5. 2023 Madeira 7.8. – 11. 8 2023</dc:title>
  <dc:creator>Lida</dc:creator>
  <cp:lastModifiedBy>Vacek Vladimír, Ing.</cp:lastModifiedBy>
  <cp:revision>18</cp:revision>
  <dcterms:created xsi:type="dcterms:W3CDTF">2023-09-07T18:28:07Z</dcterms:created>
  <dcterms:modified xsi:type="dcterms:W3CDTF">2023-11-20T19:24:27Z</dcterms:modified>
</cp:coreProperties>
</file>